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0c952681cee4394" /><Relationship Type="http://schemas.openxmlformats.org/officeDocument/2006/relationships/extended-properties" Target="/docProps/app.xml" Id="R633d713791934bf3" /><Relationship Type="http://schemas.openxmlformats.org/officeDocument/2006/relationships/officeDocument" Target="/ppt/presentation.xml" Id="R5e685f92d1a4440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a299f25d3504f69"/>
  </p:sldMasterIdLst>
  <p:notesMasterIdLst>
    <p:notesMasterId xmlns:r="http://schemas.openxmlformats.org/officeDocument/2006/relationships" r:id="Rea8af13751ae4a82"/>
  </p:notesMasterIdLst>
  <p:sldIdLst>
    <p:sldId xmlns:r="http://schemas.openxmlformats.org/officeDocument/2006/relationships" id="256" r:id="Re5e6c072e44c4308"/>
    <p:sldId xmlns:r="http://schemas.openxmlformats.org/officeDocument/2006/relationships" id="257" r:id="R42cc34c1ede74aaa"/>
    <p:sldId xmlns:r="http://schemas.openxmlformats.org/officeDocument/2006/relationships" id="258" r:id="R5158e662767a4a1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fd7fc243ac146d1" /><Relationship Type="http://schemas.openxmlformats.org/officeDocument/2006/relationships/slideMaster" Target="/ppt/slideMasters/slideMaster1.xml" Id="R3a299f25d3504f69" /><Relationship Type="http://schemas.openxmlformats.org/officeDocument/2006/relationships/notesMaster" Target="/ppt/notesMasters/notesMaster1.xml" Id="Rea8af13751ae4a82" /><Relationship Type="http://schemas.openxmlformats.org/officeDocument/2006/relationships/presProps" Target="/ppt/presProps.xml" Id="Rcbdc2cfb725c44f2" /><Relationship Type="http://schemas.openxmlformats.org/officeDocument/2006/relationships/tableStyles" Target="/ppt/tableStyles.xml" Id="Re9375371d9244346" /><Relationship Type="http://schemas.openxmlformats.org/officeDocument/2006/relationships/slide" Target="/ppt/slides/slide1.xml" Id="Re5e6c072e44c4308" /><Relationship Type="http://schemas.openxmlformats.org/officeDocument/2006/relationships/slide" Target="/ppt/slides/slide2.xml" Id="R42cc34c1ede74aaa" /><Relationship Type="http://schemas.openxmlformats.org/officeDocument/2006/relationships/slide" Target="/ppt/slides/slide3.xml" Id="R5158e662767a4a1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3f274a317d5406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c8fe9b4842241a7" /><Relationship Type="http://schemas.openxmlformats.org/officeDocument/2006/relationships/notesMaster" Target="/ppt/notesMasters/notesMaster1.xml" Id="R65f4dfd09a06460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ad5c0fd28e74cc6" /><Relationship Type="http://schemas.openxmlformats.org/officeDocument/2006/relationships/notesMaster" Target="/ppt/notesMasters/notesMaster1.xml" Id="R2d485663e5d548c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2561c33dce54900" /><Relationship Type="http://schemas.openxmlformats.org/officeDocument/2006/relationships/notesMaster" Target="/ppt/notesMasters/notesMaster1.xml" Id="R7fc43b4a85f5483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Forrás: Magyar Nemzeti Bank, MNB Lakásárindex, 2026 II. negyedév, 2026 július. https://statisztika.mnb.hu/sw/static/file/MNB_Lakasarindex_2026Q2.pdf</a:t>
            </a:r>
          </a:p>
          <a:p xmlns:a="http://schemas.openxmlformats.org/drawingml/2006/main">
            <a:r>
              <a:t>Nominális indexek. A negyedéves csökkenés nem éves áresés. A KSH eltérő módszertannal 2026 Q1-re -2,5%-ot közöl, az MNB +3,0%-ot; nem kapcsoljuk össze a sorokat. KSH 2026-07-31: https://www.ksh.hu/s/kiadvanyok/lakaspiaci-arak-lakasarindex-2026-i-negyedev/index.html</a:t>
            </a:r>
          </a:p>
          <a:p xmlns:a="http://schemas.openxmlformats.org/drawingml/2006/main">
            <a:r>
              <a:t>Arculati forrás: budapest-ingatlanszakerto.hu; eredeti saját logó és névlogó, a kerületi oldal eredeti Duna House logója.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Duna House Barométer 2026 január, megjelent 2026-02-12, 8. oldal: https://newdhapi01.dh.hu/api/getFile/b3891594da8888de646ac3acb4f6c195</a:t>
            </a:r>
          </a:p>
          <a:p xmlns:a="http://schemas.openxmlformats.org/drawingml/2006/main">
            <a:r>
              <a:t>Duna House Barométer 2026 július, megjelent 2026-08-12, 8. oldal: https://newdhapi01.dh.hu/api/getFile/3165b3303d256d40d5373b8b8168dd7d</a:t>
            </a:r>
          </a:p>
          <a:p xmlns:a="http://schemas.openxmlformats.org/drawingml/2006/main">
            <a:r>
              <a:t>A hálózat adott hónapban értékesített ingatlanainak mintája, összetétel és szezonalitás hatása lehetséges. A júliusi szöveges összefoglaló és paneltáblázat eltér: a diagram a táblázatot követi. Január/július: budai tégla 3/5, belvárosi tégla 3/5, budai panel 3/4, pesti tégla 5/4, pesti panel 3/3 százalék.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Saját feltételezett számítás: 65 millió Ft × (1−0,05) × (1−0,04) = 59,28 millió. Teljes engedmény 5,72 millió, 8,8%. A százalékok eltérő bázisúak. Nem megtörtént ügylet és nem előrejelzés.</a:t>
            </a:r>
          </a:p>
          <a:p xmlns:a="http://schemas.openxmlformats.org/drawingml/2006/main">
            <a:r>
              <a:t>Gazdasági értelmezés: nagyobb választék javíthatja a vevő helyzetét, túlárazás önmagában is nagyobb engedményt eredményezhet. Oksági hatás nincs becsülve. Kínálati háttér: ingatlan.com, 2026-08-25: https://tudastar.ingatlan.com/hirek/korszakfordulo_lakaspiacon/</a:t>
            </a:r>
          </a:p>
          <a:p xmlns:a="http://schemas.openxmlformats.org/drawingml/2006/main">
            <a:r>
              <a:t>Az irányárváltozás és az alku meghatározása: Duna House Barométer 2026 július, 8. oldal. https://newdhapi01.dh.hu/api/getFile/3165b3303d256d40d5373b8b8168dd7d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487bf5d8b4a43a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2d82487040a4aef" /><Relationship Type="http://schemas.openxmlformats.org/officeDocument/2006/relationships/slideLayout" Target="/ppt/slideLayouts/slideLayout1.xml" Id="Rbce6ce8dd9914ea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ce6ce8dd9914ea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8074a4f36f49b4" /><Relationship Type="http://schemas.openxmlformats.org/officeDocument/2006/relationships/image" Target="/ppt/media/image.png" Id="R6010b0ec341b4fc8" /><Relationship Type="http://schemas.openxmlformats.org/officeDocument/2006/relationships/image" Target="/ppt/media/image2.png" Id="R636832756ef54b5a" /><Relationship Type="http://schemas.openxmlformats.org/officeDocument/2006/relationships/image" Target="/ppt/media/image3.png" Id="R0b2fd1b18a244eb4" /><Relationship Type="http://schemas.openxmlformats.org/officeDocument/2006/relationships/notesSlide" Target="/ppt/notesSlides/notesSlide1.xml" Id="Rf1eb92fd350c43f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4d8ae8de544609" /><Relationship Type="http://schemas.openxmlformats.org/officeDocument/2006/relationships/image" Target="/ppt/media/image4.png" Id="R687518feccd2450c" /><Relationship Type="http://schemas.openxmlformats.org/officeDocument/2006/relationships/image" Target="/ppt/media/image5.png" Id="R1d48d92d5100429c" /><Relationship Type="http://schemas.openxmlformats.org/officeDocument/2006/relationships/image" Target="/ppt/media/image6.png" Id="R33494531222d406e" /><Relationship Type="http://schemas.openxmlformats.org/officeDocument/2006/relationships/chart" Target="/ppt/slides/charts/chart1.xml" Id="R622aaa0990cf4ad5" /><Relationship Type="http://schemas.openxmlformats.org/officeDocument/2006/relationships/notesSlide" Target="/ppt/notesSlides/notesSlide2.xml" Id="R35636b1281bc404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b60957100d4f86" /><Relationship Type="http://schemas.openxmlformats.org/officeDocument/2006/relationships/image" Target="/ppt/media/image7.png" Id="Rbeff4e1d529c4e84" /><Relationship Type="http://schemas.openxmlformats.org/officeDocument/2006/relationships/image" Target="/ppt/media/image8.png" Id="Rd6a9752097ac4c51" /><Relationship Type="http://schemas.openxmlformats.org/officeDocument/2006/relationships/image" Target="/ppt/media/image9.png" Id="R847047e6486d49c9" /><Relationship Type="http://schemas.openxmlformats.org/officeDocument/2006/relationships/notesSlide" Target="/ppt/notesSlides/notesSlide3.xml" Id="R76d641e481064de1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2026 január</c:v>
          </c:tx>
          <c:spPr>
            <a:solidFill xmlns:a="http://schemas.openxmlformats.org/drawingml/2006/main">
              <a:srgbClr val="CBD2C9"/>
            </a:solidFill>
          </c:spPr>
          <c:cat>
            <c:strRef>
              <c:f>'Chart Data'!$A$2:$A$6</c:f>
              <c:strCache>
                <c:ptCount val="5"/>
                <c:pt idx="0">
                  <c:v>Budai tégla</c:v>
                </c:pt>
                <c:pt idx="1">
                  <c:v>Belvárosi tégla</c:v>
                </c:pt>
                <c:pt idx="2">
                  <c:v>Budai panel</c:v>
                </c:pt>
                <c:pt idx="3">
                  <c:v>Pesti tégla</c:v>
                </c:pt>
                <c:pt idx="4">
                  <c:v>Pesti panel</c:v>
                </c:pt>
              </c:strCache>
            </c:strRef>
          </c:cat>
          <c:val>
            <c:numRef>
              <c:f>'Chart Data'!$B$2:$B$6</c:f>
              <c:numCache>
                <c:formatCode>0%</c:formatCode>
                <c:ptCount val="5"/>
                <c:pt idx="0">
                  <c:v>0.03</c:v>
                </c:pt>
                <c:pt idx="1">
                  <c:v>0.03</c:v>
                </c:pt>
                <c:pt idx="2">
                  <c:v>0.03</c:v>
                </c:pt>
                <c:pt idx="3">
                  <c:v>0.05</c:v>
                </c:pt>
                <c:pt idx="4">
                  <c:v>0.03</c:v>
                </c:pt>
              </c:numCache>
            </c:numRef>
          </c:val>
        </c:ser>
        <c:ser>
          <c:idx val="1"/>
          <c:order val="1"/>
          <c:tx>
            <c:v>2026 július</c:v>
          </c:tx>
          <c:spPr>
            <a:solidFill xmlns:a="http://schemas.openxmlformats.org/drawingml/2006/main">
              <a:srgbClr val="0C2A22"/>
            </a:solidFill>
          </c:spPr>
          <c:cat>
            <c:strRef>
              <c:f>'Chart Data'!$C$2:$C$6</c:f>
              <c:strCache>
                <c:ptCount val="5"/>
                <c:pt idx="0">
                  <c:v>Budai tégla</c:v>
                </c:pt>
                <c:pt idx="1">
                  <c:v>Belvárosi tégla</c:v>
                </c:pt>
                <c:pt idx="2">
                  <c:v>Budai panel</c:v>
                </c:pt>
                <c:pt idx="3">
                  <c:v>Pesti tégla</c:v>
                </c:pt>
                <c:pt idx="4">
                  <c:v>Pesti panel</c:v>
                </c:pt>
              </c:strCache>
            </c:strRef>
          </c:cat>
          <c:val>
            <c:numRef>
              <c:f>'Chart Data'!$D$2:$D$6</c:f>
              <c:numCache>
                <c:formatCode>0%</c:formatCode>
                <c:ptCount val="5"/>
                <c:pt idx="0">
                  <c:v>0.05</c:v>
                </c:pt>
                <c:pt idx="1">
                  <c:v>0.05</c:v>
                </c:pt>
                <c:pt idx="2">
                  <c:v>0.04</c:v>
                </c:pt>
                <c:pt idx="3">
                  <c:v>0.04</c:v>
                </c:pt>
                <c:pt idx="4">
                  <c:v>0.03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>
                  <a:solidFill>
                    <a:srgbClr val="0C2A22"/>
                  </a:solidFill>
                  <a:latin typeface="Aptos"/>
                  <a:ea typeface="Aptos"/>
                  <a:cs typeface="Apto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9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0C2A22"/>
                </a:solidFill>
                <a:latin typeface="Aptos"/>
                <a:ea typeface="Aptos"/>
                <a:cs typeface="Aptos"/>
              </a:defRPr>
            </a:pPr>
          </a:p>
        </c:txPr>
        <c:crossAx val="48672768"/>
      </c:catAx>
      <c:valAx>
        <c:axId val="48672768"/>
        <c:scaling>
          <c:orientation val="minMax"/>
          <c:max val="0.06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FE2DB"/>
              </a:solidFill>
            </a:ln>
          </c:spPr>
        </c:majorGridlines>
        <c:numFmt formatCode="0%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50645B"/>
                </a:solidFill>
                <a:latin typeface="Aptos"/>
                <a:ea typeface="Aptos"/>
                <a:cs typeface="Aptos"/>
              </a:defRPr>
            </a:pPr>
          </a:p>
        </c:txPr>
        <c:crossAx val="48650112"/>
        <c:crossBetween val="between"/>
        <c:majorUnit val="0.02"/>
      </c:valAx>
      <c:spPr>
        <a:solidFill xmlns:a="http://schemas.openxmlformats.org/drawingml/2006/main">
          <a:srgbClr val="F7F4ED"/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500">
              <a:solidFill>
                <a:srgbClr val="0C2A22"/>
              </a:solidFill>
              <a:latin typeface="Aptos"/>
              <a:ea typeface="Aptos"/>
              <a:cs typeface="Aptos"/>
            </a:defRPr>
          </a:pPr>
        </a:p>
      </c:txPr>
    </c:legend>
    <c:plotVisOnly val="1"/>
  </c:chart>
  <c:spPr>
    <a:solidFill xmlns:a="http://schemas.openxmlformats.org/drawingml/2006/main">
      <a:srgbClr val="F7F4ED"/>
    </a:solidFill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4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10b0ec341b4fc8"/>
          <a:stretch xmlns:a="http://schemas.openxmlformats.org/drawingml/2006/main"/>
        </p:blipFill>
        <p:spPr>
          <a:xfrm xmlns:a="http://schemas.openxmlformats.org/drawingml/2006/main">
            <a:off x="457200" y="285750"/>
            <a:ext cx="714375" cy="714375"/>
          </a:xfrm>
          <a:prstGeom xmlns:a="http://schemas.openxmlformats.org/drawingml/2006/main" prst="rect">
            <a:avLst/>
          </a:prstGeom>
        </p:spPr>
      </p:pic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6832756ef54b5a"/>
          <a:stretch xmlns:a="http://schemas.openxmlformats.org/drawingml/2006/main"/>
        </p:blipFill>
        <p:spPr>
          <a:xfrm xmlns:a="http://schemas.openxmlformats.org/drawingml/2006/main">
            <a:off x="1285875" y="296863"/>
            <a:ext cx="2524125" cy="673100"/>
          </a:xfrm>
          <a:prstGeom xmlns:a="http://schemas.openxmlformats.org/drawingml/2006/main" prst="rect">
            <a:avLst/>
          </a:prstGeom>
        </p:spPr>
      </p:pic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2fd1b18a244eb4"/>
          <a:stretch xmlns:a="http://schemas.openxmlformats.org/drawingml/2006/main"/>
        </p:blipFill>
        <p:spPr>
          <a:xfrm xmlns:a="http://schemas.openxmlformats.org/drawingml/2006/main">
            <a:off x="9715500" y="459592"/>
            <a:ext cx="1952625" cy="36669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04E4A2-5281-4B70-871C-8F26EF208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43650"/>
            <a:ext cx="6191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064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50645B"/>
                </a:solidFill>
                <a:latin typeface="Aptos"/>
                <a:ea typeface="Aptos"/>
                <a:cs typeface="Aptos"/>
              </a:rPr>
              <a:t>1 / 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EFFF06-08F9-4235-8B09-E54376960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57300"/>
            <a:ext cx="1085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900" b="0">
                <a:solidFill>
                  <a:srgbClr val="0C2A22"/>
                </a:solidFill>
                <a:latin typeface="Georgia"/>
                <a:ea typeface="Georgia"/>
                <a:cs typeface="Georgia"/>
              </a:defRPr>
            </a:pPr>
            <a:r>
              <a:rPr sz="3900" b="0">
                <a:solidFill>
                  <a:srgbClr val="0C2A22"/>
                </a:solidFill>
                <a:latin typeface="Georgia"/>
                <a:ea typeface="Georgia"/>
                <a:cs typeface="Georgia"/>
              </a:rPr>
              <a:t>Lakásárak és alku 2026-ban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10F97A-4E84-43C3-833D-FD630B794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76450"/>
            <a:ext cx="1066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0C2A22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0C2A22"/>
                </a:solidFill>
                <a:latin typeface="Georgia"/>
                <a:ea typeface="Georgia"/>
                <a:cs typeface="Georgia"/>
              </a:rPr>
              <a:t>Az árkorrekció már mérhető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A9030E-6EAB-49FD-BAC5-F54C4D145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05125"/>
            <a:ext cx="5143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600" b="0">
                <a:solidFill>
                  <a:srgbClr val="B38D45"/>
                </a:solidFill>
                <a:latin typeface="Georgia"/>
                <a:ea typeface="Georgia"/>
                <a:cs typeface="Georgia"/>
              </a:defRPr>
            </a:pPr>
            <a:r>
              <a:rPr sz="6600" b="0">
                <a:solidFill>
                  <a:srgbClr val="B38D45"/>
                </a:solidFill>
                <a:latin typeface="Georgia"/>
                <a:ea typeface="Georgia"/>
                <a:cs typeface="Georgia"/>
              </a:rPr>
              <a:t>−1,1%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3B967F-2B7D-43A8-9E8C-E10B29B29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9433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0C2A22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0C2A22"/>
                </a:solidFill>
                <a:latin typeface="Aptos"/>
                <a:ea typeface="Aptos"/>
                <a:cs typeface="Aptos"/>
              </a:rPr>
              <a:t>Országos árváltozás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31BC6F-D8B6-45F4-9731-8C732AAAE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38150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0645B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0645B"/>
                </a:solidFill>
                <a:latin typeface="Aptos"/>
                <a:ea typeface="Aptos"/>
                <a:cs typeface="Aptos"/>
              </a:rPr>
              <a:t>2026 II. negyedév / I. negyedév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A255AB-2A40-44A2-90A3-73863E757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905125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600" b="0">
                <a:solidFill>
                  <a:srgbClr val="B38D45"/>
                </a:solidFill>
                <a:latin typeface="Georgia"/>
                <a:ea typeface="Georgia"/>
                <a:cs typeface="Georgia"/>
              </a:defRPr>
            </a:pPr>
            <a:r>
              <a:rPr sz="6600" b="0">
                <a:solidFill>
                  <a:srgbClr val="B38D45"/>
                </a:solidFill>
                <a:latin typeface="Georgia"/>
                <a:ea typeface="Georgia"/>
                <a:cs typeface="Georgia"/>
              </a:rPr>
              <a:t>−0,6%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495A4C-7240-459E-9E71-FE145B6D9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39433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0C2A22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0C2A22"/>
                </a:solidFill>
                <a:latin typeface="Aptos"/>
                <a:ea typeface="Aptos"/>
                <a:cs typeface="Aptos"/>
              </a:rPr>
              <a:t>Budapesti árváltozás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6B48EE-F0AA-431C-A336-A7E477DB3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38150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0645B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0645B"/>
                </a:solidFill>
                <a:latin typeface="Aptos"/>
                <a:ea typeface="Aptos"/>
                <a:cs typeface="Aptos"/>
              </a:rPr>
              <a:t>2026 II. negyedév / I. negyedév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2216F8-B122-4560-AF19-764570D2E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19700"/>
            <a:ext cx="1085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0C2A22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0C2A22"/>
                </a:solidFill>
                <a:latin typeface="Aptos"/>
                <a:ea typeface="Aptos"/>
                <a:cs typeface="Aptos"/>
              </a:rPr>
              <a:t>Éves összevetésben még drágulás: országosan +12,3%, Budapesten +8,3%.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B298AF-EBEA-4109-90CD-1A0CB17F2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134100"/>
            <a:ext cx="1028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0645B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0645B"/>
                </a:solidFill>
                <a:latin typeface="Aptos"/>
                <a:ea typeface="Aptos"/>
                <a:cs typeface="Aptos"/>
              </a:rPr>
              <a:t>Forrás: MNB Lakásárindex, 2026 II. negyedév. Adatzárás: 2026. szeptember 6.</a:t>
            </a:r>
          </a:p>
        </p:txBody>
      </p:sp>
    </p:spTree>
    <p:extLst>
      <p:ext uri="{BB962C8B-B14F-4D97-AF65-F5344CB8AC3E}">
        <p14:creationId xmlns:p14="http://schemas.microsoft.com/office/powerpoint/2010/main" val="133553013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4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7518feccd2450c"/>
          <a:stretch xmlns:a="http://schemas.openxmlformats.org/drawingml/2006/main"/>
        </p:blipFill>
        <p:spPr>
          <a:xfrm xmlns:a="http://schemas.openxmlformats.org/drawingml/2006/main">
            <a:off x="457200" y="285750"/>
            <a:ext cx="714375" cy="714375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48d92d5100429c"/>
          <a:stretch xmlns:a="http://schemas.openxmlformats.org/drawingml/2006/main"/>
        </p:blipFill>
        <p:spPr>
          <a:xfrm xmlns:a="http://schemas.openxmlformats.org/drawingml/2006/main">
            <a:off x="1285875" y="296863"/>
            <a:ext cx="2524125" cy="673100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494531222d406e"/>
          <a:stretch xmlns:a="http://schemas.openxmlformats.org/drawingml/2006/main"/>
        </p:blipFill>
        <p:spPr>
          <a:xfrm xmlns:a="http://schemas.openxmlformats.org/drawingml/2006/main">
            <a:off x="9715500" y="459592"/>
            <a:ext cx="1952625" cy="36669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6F86BE-7F5C-4406-9AD3-E273BC765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43650"/>
            <a:ext cx="6191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064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50645B"/>
                </a:solidFill>
                <a:latin typeface="Aptos"/>
                <a:ea typeface="Aptos"/>
                <a:cs typeface="Aptos"/>
              </a:rPr>
              <a:t>2 / 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440D4D-0EF0-4D79-9F68-F3C6CB99E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1920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0">
                <a:solidFill>
                  <a:srgbClr val="0C2A22"/>
                </a:solidFill>
                <a:latin typeface="Georgia"/>
                <a:ea typeface="Georgia"/>
                <a:cs typeface="Georgia"/>
              </a:defRPr>
            </a:pPr>
            <a:r>
              <a:rPr sz="3375" b="0">
                <a:solidFill>
                  <a:srgbClr val="0C2A22"/>
                </a:solidFill>
                <a:latin typeface="Georgia"/>
                <a:ea typeface="Georgia"/>
                <a:cs typeface="Georgia"/>
              </a:rPr>
              <a:t>Az alku részpiaconként változott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98E7E5-A10F-444D-BF08-9D3C1ED0C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952625"/>
            <a:ext cx="1057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0645B"/>
                </a:solidFill>
                <a:latin typeface="Aptos"/>
                <a:ea typeface="Aptos"/>
                <a:cs typeface="Aptos"/>
              </a:defRPr>
            </a:pPr>
            <a:r>
              <a:rPr sz="1950" b="0">
                <a:solidFill>
                  <a:srgbClr val="50645B"/>
                </a:solidFill>
                <a:latin typeface="Aptos"/>
                <a:ea typeface="Aptos"/>
                <a:cs typeface="Aptos"/>
              </a:rPr>
              <a:t>Tárgyalási engedmény az utolsó irányárból</a:t>
            </a:r>
          </a:p>
        </p:txBody>
      </p:sp>
      <p:graphicFrame>
        <p:nvGraphicFramePr>
          <p:cNvPr id="16" name="Chart"/>
          <p:cNvGraphicFramePr/>
          <p:nvPr/>
        </p:nvGraphicFramePr>
        <p:xfrm>
          <a:off xmlns:a="http://schemas.openxmlformats.org/drawingml/2006/main" x="552450" y="2514600"/>
          <a:ext xmlns:a="http://schemas.openxmlformats.org/drawingml/2006/main" cx="11001375" cy="2952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622aaa0990cf4ad5"/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C0C4FA-4537-4F9D-A2F4-C4BDD0BBF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600700"/>
            <a:ext cx="10572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0C2A22"/>
                </a:solidFill>
                <a:latin typeface="Aptos"/>
                <a:ea typeface="Aptos"/>
                <a:cs typeface="Aptos"/>
              </a:defRPr>
            </a:pPr>
            <a:r>
              <a:rPr sz="1950" b="0">
                <a:solidFill>
                  <a:srgbClr val="0C2A22"/>
                </a:solidFill>
                <a:latin typeface="Aptos"/>
                <a:ea typeface="Aptos"/>
                <a:cs typeface="Aptos"/>
              </a:rPr>
              <a:t>Az összevetés két havi értékesítési mintát mutat. Az alku növekedése nem általános.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5EA9ED-B2D3-4387-876B-3DF410A56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96025"/>
            <a:ext cx="1028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0645B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0645B"/>
                </a:solidFill>
                <a:latin typeface="Aptos"/>
                <a:ea typeface="Aptos"/>
                <a:cs typeface="Aptos"/>
              </a:rPr>
              <a:t>Forrás: Duna House Barométer, 2026 január és július, részletes táblázatok, 8. oldal.</a:t>
            </a:r>
          </a:p>
        </p:txBody>
      </p:sp>
    </p:spTree>
    <p:extLst>
      <p:ext uri="{BB962C8B-B14F-4D97-AF65-F5344CB8AC3E}">
        <p14:creationId xmlns:p14="http://schemas.microsoft.com/office/powerpoint/2010/main" val="199445281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4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ff4e1d529c4e84"/>
          <a:stretch xmlns:a="http://schemas.openxmlformats.org/drawingml/2006/main"/>
        </p:blipFill>
        <p:spPr>
          <a:xfrm xmlns:a="http://schemas.openxmlformats.org/drawingml/2006/main">
            <a:off x="457200" y="285750"/>
            <a:ext cx="714375" cy="714375"/>
          </a:xfrm>
          <a:prstGeom xmlns:a="http://schemas.openxmlformats.org/drawingml/2006/main" prst="rect">
            <a:avLst/>
          </a:prstGeom>
        </p:spPr>
      </p:pic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a9752097ac4c51"/>
          <a:stretch xmlns:a="http://schemas.openxmlformats.org/drawingml/2006/main"/>
        </p:blipFill>
        <p:spPr>
          <a:xfrm xmlns:a="http://schemas.openxmlformats.org/drawingml/2006/main">
            <a:off x="1285875" y="296863"/>
            <a:ext cx="2524125" cy="673100"/>
          </a:xfrm>
          <a:prstGeom xmlns:a="http://schemas.openxmlformats.org/drawingml/2006/main" prst="rect">
            <a:avLst/>
          </a:prstGeom>
        </p:spPr>
      </p:pic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7047e6486d49c9"/>
          <a:stretch xmlns:a="http://schemas.openxmlformats.org/drawingml/2006/main"/>
        </p:blipFill>
        <p:spPr>
          <a:xfrm xmlns:a="http://schemas.openxmlformats.org/drawingml/2006/main">
            <a:off x="9715500" y="459592"/>
            <a:ext cx="1952625" cy="36669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438C3C-9510-4859-B148-B91AA50F1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43650"/>
            <a:ext cx="6191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0645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50645B"/>
                </a:solidFill>
                <a:latin typeface="Aptos"/>
                <a:ea typeface="Aptos"/>
                <a:cs typeface="Aptos"/>
              </a:rPr>
              <a:t>3 / 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B59B95-2C7C-4A7F-B026-3EC2E5937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28725"/>
            <a:ext cx="10858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0">
                <a:solidFill>
                  <a:srgbClr val="0C2A22"/>
                </a:solidFill>
                <a:latin typeface="Georgia"/>
                <a:ea typeface="Georgia"/>
                <a:cs typeface="Georgia"/>
              </a:defRPr>
            </a:pPr>
            <a:r>
              <a:rPr sz="3375" b="0">
                <a:solidFill>
                  <a:srgbClr val="0C2A22"/>
                </a:solidFill>
                <a:latin typeface="Georgia"/>
                <a:ea typeface="Georgia"/>
                <a:cs typeface="Georgia"/>
              </a:rPr>
              <a:t>Egy 65 milliós lakás számpéldája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B70D77-2E36-473E-B872-38ACED43B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019300"/>
            <a:ext cx="10763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0C2A22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0C2A22"/>
                </a:solidFill>
                <a:latin typeface="Aptos"/>
                <a:ea typeface="Aptos"/>
                <a:cs typeface="Aptos"/>
              </a:rPr>
              <a:t>Több alternatíva javíthatja a vevő alkupozícióját. A túlárazott indulás tovább növelheti az engedményt.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A5C8BE-34A4-4ADC-A5C9-992CE9A97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219450"/>
            <a:ext cx="319087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75" b="0">
                <a:solidFill>
                  <a:srgbClr val="0C2A22"/>
                </a:solidFill>
                <a:latin typeface="Georgia"/>
                <a:ea typeface="Georgia"/>
                <a:cs typeface="Georgia"/>
              </a:defRPr>
            </a:pPr>
            <a:r>
              <a:rPr sz="3675" b="0">
                <a:solidFill>
                  <a:srgbClr val="0C2A22"/>
                </a:solidFill>
                <a:latin typeface="Georgia"/>
                <a:ea typeface="Georgia"/>
                <a:cs typeface="Georgia"/>
              </a:rPr>
              <a:t>65,00 M Ft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DF4E58-47EC-4A01-B424-8C749A997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010025"/>
            <a:ext cx="3190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45B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50645B"/>
                </a:solidFill>
                <a:latin typeface="Aptos"/>
                <a:ea typeface="Aptos"/>
                <a:cs typeface="Aptos"/>
              </a:rPr>
              <a:t>Eredeti irányár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1B7E57-E777-456C-BAEB-27E01C2FD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219450"/>
            <a:ext cx="319087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75" b="0">
                <a:solidFill>
                  <a:srgbClr val="0C2A22"/>
                </a:solidFill>
                <a:latin typeface="Georgia"/>
                <a:ea typeface="Georgia"/>
                <a:cs typeface="Georgia"/>
              </a:defRPr>
            </a:pPr>
            <a:r>
              <a:rPr sz="3675" b="0">
                <a:solidFill>
                  <a:srgbClr val="0C2A22"/>
                </a:solidFill>
                <a:latin typeface="Georgia"/>
                <a:ea typeface="Georgia"/>
                <a:cs typeface="Georgia"/>
              </a:rPr>
              <a:t>61,75 M Ft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B949D6-E2A3-46DD-ADC8-E1FA35DDF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010025"/>
            <a:ext cx="333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45B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50645B"/>
                </a:solidFill>
                <a:latin typeface="Aptos"/>
                <a:ea typeface="Aptos"/>
                <a:cs typeface="Aptos"/>
              </a:rPr>
              <a:t>5% árcsökkentés után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E69C70-2A33-4759-9371-BF7477EB1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3219450"/>
            <a:ext cx="338137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75" b="0">
                <a:solidFill>
                  <a:srgbClr val="B38D45"/>
                </a:solidFill>
                <a:latin typeface="Georgia"/>
                <a:ea typeface="Georgia"/>
                <a:cs typeface="Georgia"/>
              </a:defRPr>
            </a:pPr>
            <a:r>
              <a:rPr sz="3675" b="0">
                <a:solidFill>
                  <a:srgbClr val="B38D45"/>
                </a:solidFill>
                <a:latin typeface="Georgia"/>
                <a:ea typeface="Georgia"/>
                <a:cs typeface="Georgia"/>
              </a:rPr>
              <a:t>59,28 M Ft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FB3569-8B28-4B75-8D61-36C11E991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4010025"/>
            <a:ext cx="333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45B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50645B"/>
                </a:solidFill>
                <a:latin typeface="Aptos"/>
                <a:ea typeface="Aptos"/>
                <a:cs typeface="Aptos"/>
              </a:rPr>
              <a:t>További 4% alkuval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F7DFFF-7492-4CAD-B5B5-B3F3F728E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57750"/>
            <a:ext cx="10763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0C2A22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0C2A22"/>
                </a:solidFill>
                <a:latin typeface="Georgia"/>
                <a:ea typeface="Georgia"/>
                <a:cs typeface="Georgia"/>
              </a:rPr>
              <a:t>Összesen 5,72 millió Ft, az induló ár 8,8%-a.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9FCCA8-7A52-425E-8487-FBB7E75F8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505450"/>
            <a:ext cx="10763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0645B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50645B"/>
                </a:solidFill>
                <a:latin typeface="Aptos"/>
                <a:ea typeface="Aptos"/>
                <a:cs typeface="Aptos"/>
              </a:rPr>
              <a:t>Szemléltető számítás, nem árbecslés vagy előrejelzés. 65 × 0,95 × 0,96 = 59,28.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8DB9A4-5D70-4066-96D1-5CC998CDA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1912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0C2A22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0C2A22"/>
                </a:solidFill>
                <a:latin typeface="Aptos"/>
                <a:ea typeface="Aptos"/>
                <a:cs typeface="Aptos"/>
              </a:rPr>
              <a:t>Személyes árazási egyeztetés: 06 70 653 2920   budapest-ingatlanszakerto.hu</a:t>
            </a:r>
          </a:p>
        </p:txBody>
      </p:sp>
    </p:spTree>
    <p:extLst>
      <p:ext uri="{BB962C8B-B14F-4D97-AF65-F5344CB8AC3E}">
        <p14:creationId xmlns:p14="http://schemas.microsoft.com/office/powerpoint/2010/main" val="149400032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2026-09-06T18:02:29.1690000Z</dcterms:created>
  <dcterms:modified xsi:type="dcterms:W3CDTF">2026-09-06T18:02:29.1690000Z</dcterms:modified>
</coreProperties>
</file>